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66" r:id="rId3"/>
    <p:sldId id="273" r:id="rId4"/>
    <p:sldId id="274" r:id="rId5"/>
    <p:sldId id="275" r:id="rId6"/>
    <p:sldId id="276" r:id="rId7"/>
    <p:sldId id="27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B36"/>
    <a:srgbClr val="FC4242"/>
    <a:srgbClr val="A8D1BB"/>
    <a:srgbClr val="DD0000"/>
    <a:srgbClr val="FDB9C0"/>
    <a:srgbClr val="FDD0E6"/>
    <a:srgbClr val="FDB793"/>
    <a:srgbClr val="EDFAB3"/>
    <a:srgbClr val="DFDA7F"/>
    <a:srgbClr val="FFE4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94274"/>
  </p:normalViewPr>
  <p:slideViewPr>
    <p:cSldViewPr snapToGrid="0" snapToObjects="1">
      <p:cViewPr varScale="1">
        <p:scale>
          <a:sx n="107" d="100"/>
          <a:sy n="107" d="100"/>
        </p:scale>
        <p:origin x="184" y="312"/>
      </p:cViewPr>
      <p:guideLst/>
    </p:cSldViewPr>
  </p:slideViewPr>
  <p:outlineViewPr>
    <p:cViewPr>
      <p:scale>
        <a:sx n="33" d="100"/>
        <a:sy n="33" d="100"/>
      </p:scale>
      <p:origin x="0" y="-37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E80AD-5C59-7045-875F-4FCFFD6D74FB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DF9514-045F-D241-823C-875018C1AD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3462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C9980-E1AA-A34A-BB87-5D88F2F6CCF6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1A45B-6DEB-D146-9F4A-743A56AC40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01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2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5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324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09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768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98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99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7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324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65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89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02042-3B78-0946-ACF0-041890BDB541}" type="datetimeFigureOut">
              <a:rPr lang="en-US" smtClean="0"/>
              <a:t>7/4/19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2E992-8D6E-A646-9EFB-837993F8C9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09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4" y="0"/>
            <a:ext cx="12192000" cy="6858000"/>
          </a:xfrm>
          <a:prstGeom prst="rect">
            <a:avLst/>
          </a:prstGeom>
        </p:spPr>
      </p:pic>
      <p:sp>
        <p:nvSpPr>
          <p:cNvPr id="4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ln>
            <a:noFill/>
          </a:ln>
          <a:effectLst>
            <a:outerShdw blurRad="419100" dist="38100" algn="t" rotWithShape="0">
              <a:prstClr val="black">
                <a:alpha val="7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13636" y="2242766"/>
            <a:ext cx="401263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Competitive </a:t>
            </a:r>
            <a:endParaRPr lang="en-US" sz="6000" b="1" dirty="0">
              <a:solidFill>
                <a:schemeClr val="bg1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  <a:p>
            <a:r>
              <a:rPr lang="en-US" sz="6000" b="1" dirty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Overview </a:t>
            </a:r>
          </a:p>
          <a:p>
            <a:r>
              <a:rPr lang="en-US" sz="6000" b="1" dirty="0">
                <a:solidFill>
                  <a:schemeClr val="bg1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Template</a:t>
            </a:r>
            <a:endParaRPr lang="en-US" sz="6000" b="1" dirty="0">
              <a:solidFill>
                <a:srgbClr val="C00000"/>
              </a:solidFill>
              <a:latin typeface="Open Sans Condensed" charset="0"/>
              <a:ea typeface="Open Sans Condensed" charset="0"/>
              <a:cs typeface="Open Sans Condensed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636" y="849086"/>
            <a:ext cx="1686392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5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Competitor Overview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90010"/>
              </p:ext>
            </p:extLst>
          </p:nvPr>
        </p:nvGraphicFramePr>
        <p:xfrm>
          <a:off x="838202" y="2303144"/>
          <a:ext cx="10515600" cy="2743726"/>
        </p:xfrm>
        <a:graphic>
          <a:graphicData uri="http://schemas.openxmlformats.org/drawingml/2006/table">
            <a:tbl>
              <a:tblPr bandRow="1">
                <a:effectLst/>
                <a:tableStyleId>{2D5ABB26-0587-4C30-8999-92F81FD0307C}</a:tableStyleId>
              </a:tblPr>
              <a:tblGrid>
                <a:gridCol w="210312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2103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808918">
                <a:tc>
                  <a:txBody>
                    <a:bodyPr/>
                    <a:lstStyle/>
                    <a:p>
                      <a:r>
                        <a:rPr lang="en-US" sz="2000" b="1" i="0" dirty="0">
                          <a:solidFill>
                            <a:srgbClr val="FF0000"/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COMPETITORS</a:t>
                      </a:r>
                    </a:p>
                  </a:txBody>
                  <a:tcPr marL="118301" marR="118301" marT="59149" marB="59149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700" b="0" i="0" u="none" strike="noStrike" kern="1200" baseline="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Type</a:t>
                      </a:r>
                      <a:endParaRPr lang="en-US" sz="1700" b="0" i="0" dirty="0">
                        <a:solidFill>
                          <a:srgbClr val="FF0000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/>
                      </a:r>
                      <a:b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</a:br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Description</a:t>
                      </a:r>
                      <a:endParaRPr lang="en-US" sz="1700" b="0" i="0" dirty="0">
                        <a:solidFill>
                          <a:srgbClr val="FF0000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/>
                      </a:r>
                      <a:b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</a:br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Location</a:t>
                      </a:r>
                      <a:endParaRPr lang="en-US" sz="17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Number of Employees</a:t>
                      </a:r>
                      <a:endParaRPr lang="en-US" sz="23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7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3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Helvetica" charset="0"/>
                          <a:ea typeface="Helvetica" charset="0"/>
                          <a:cs typeface="Helvetica" charset="0"/>
                        </a:rPr>
                        <a:t>      </a:t>
                      </a: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" name="Rectangle 32"/>
          <p:cNvSpPr/>
          <p:nvPr/>
        </p:nvSpPr>
        <p:spPr>
          <a:xfrm>
            <a:off x="2998922" y="3024994"/>
            <a:ext cx="1983783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5104108" y="3024994"/>
            <a:ext cx="1983783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215107" y="3024994"/>
            <a:ext cx="1983783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859832" y="3024994"/>
            <a:ext cx="2011874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326106" y="3024994"/>
            <a:ext cx="1983783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561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Open Sans Condensed" charset="0"/>
                <a:ea typeface="Open Sans Condensed" charset="0"/>
                <a:cs typeface="Open Sans Condensed" charset="0"/>
              </a:rPr>
              <a:t>Organizational Structure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59099" y="2720071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952278"/>
              </p:ext>
            </p:extLst>
          </p:nvPr>
        </p:nvGraphicFramePr>
        <p:xfrm>
          <a:off x="1148443" y="28764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Organizational Structure</a:t>
                      </a:r>
                    </a:p>
                    <a:p>
                      <a:endParaRPr lang="en-US" sz="1200" b="0" i="0" u="none" strike="noStrike" kern="120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Execs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Founders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015423"/>
              </p:ext>
            </p:extLst>
          </p:nvPr>
        </p:nvGraphicFramePr>
        <p:xfrm>
          <a:off x="1052545" y="2325385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0" i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800" b="0" i="0" dirty="0">
                        <a:solidFill>
                          <a:srgbClr val="FDA1A2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4824133" y="2720071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41532"/>
              </p:ext>
            </p:extLst>
          </p:nvPr>
        </p:nvGraphicFramePr>
        <p:xfrm>
          <a:off x="4813477" y="2876401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Organizational Structure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Execs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Founders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5" name="Rectangle 24"/>
          <p:cNvSpPr/>
          <p:nvPr/>
        </p:nvSpPr>
        <p:spPr>
          <a:xfrm>
            <a:off x="8381372" y="2695557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320653"/>
              </p:ext>
            </p:extLst>
          </p:nvPr>
        </p:nvGraphicFramePr>
        <p:xfrm>
          <a:off x="8370716" y="2851887"/>
          <a:ext cx="2432462" cy="26664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246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893813">
                <a:tc>
                  <a:txBody>
                    <a:bodyPr/>
                    <a:lstStyle/>
                    <a:p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Organizational Structure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788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Execs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938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Founders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388855"/>
              </p:ext>
            </p:extLst>
          </p:nvPr>
        </p:nvGraphicFramePr>
        <p:xfrm>
          <a:off x="4722206" y="2346121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0" i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800" b="0" i="0" dirty="0">
                        <a:solidFill>
                          <a:schemeClr val="bg2">
                            <a:lumMod val="75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09215"/>
              </p:ext>
            </p:extLst>
          </p:nvPr>
        </p:nvGraphicFramePr>
        <p:xfrm>
          <a:off x="8295579" y="2312668"/>
          <a:ext cx="2624922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9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800" b="0" i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 smtClean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chemeClr val="tx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800" b="0" i="0" dirty="0">
                        <a:solidFill>
                          <a:schemeClr val="tx1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9329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Open Sans Condensed" charset="0"/>
                <a:ea typeface="Open Sans Condensed" charset="0"/>
                <a:cs typeface="Open Sans Condensed" charset="0"/>
              </a:rPr>
              <a:t>Key Financials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83598" y="2716644"/>
            <a:ext cx="393399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257729" y="2723459"/>
            <a:ext cx="3828457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148443" y="2723459"/>
            <a:ext cx="2011874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917148"/>
              </p:ext>
            </p:extLst>
          </p:nvPr>
        </p:nvGraphicFramePr>
        <p:xfrm>
          <a:off x="1299254" y="2306855"/>
          <a:ext cx="9818340" cy="30204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916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92496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8420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70212">
                <a:tc>
                  <a:txBody>
                    <a:bodyPr/>
                    <a:lstStyle/>
                    <a:p>
                      <a:r>
                        <a:rPr lang="en-US" sz="1800" b="0" i="0" dirty="0" smtClean="0">
                          <a:solidFill>
                            <a:srgbClr val="FF0000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COMPETITORS</a:t>
                      </a:r>
                      <a:endParaRPr lang="en-US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Funding</a:t>
                      </a:r>
                      <a:endParaRPr lang="en-US" sz="1800" b="0" i="0" dirty="0">
                        <a:solidFill>
                          <a:srgbClr val="FF0000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kern="1200" dirty="0">
                          <a:solidFill>
                            <a:srgbClr val="FF0000"/>
                          </a:solidFill>
                          <a:effectLst/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Revenue</a:t>
                      </a:r>
                      <a:endParaRPr lang="en-US" sz="1800" b="0" i="0" dirty="0">
                        <a:solidFill>
                          <a:schemeClr val="bg2">
                            <a:lumMod val="90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0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 smtClean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0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00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dirty="0">
                          <a:solidFill>
                            <a:srgbClr val="FD4B4D"/>
                          </a:solidFill>
                          <a:latin typeface="Helvetica Neue Light" charset="0"/>
                          <a:ea typeface="Helvetica Neue Light" charset="0"/>
                          <a:cs typeface="Helvetica Neue Light" charset="0"/>
                        </a:rPr>
                        <a:t> </a:t>
                      </a:r>
                      <a:r>
                        <a:rPr lang="en-US" sz="14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4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4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400" b="0" i="0" dirty="0">
                        <a:solidFill>
                          <a:srgbClr val="FDA1A2"/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118301" marR="118301" marT="59149" marB="5914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466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Corporate Analysis Summary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554979"/>
              </p:ext>
            </p:extLst>
          </p:nvPr>
        </p:nvGraphicFramePr>
        <p:xfrm>
          <a:off x="722616" y="1861384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  <a:endParaRPr lang="en-US" sz="1800" b="0" i="0" dirty="0">
                        <a:solidFill>
                          <a:srgbClr val="FDA1A2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363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Corporate Analysis Summary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6767623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1985888"/>
              </p:ext>
            </p:extLst>
          </p:nvPr>
        </p:nvGraphicFramePr>
        <p:xfrm>
          <a:off x="722616" y="1861384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  <a:endParaRPr lang="en-US" sz="1800" b="0" i="0" dirty="0">
                        <a:solidFill>
                          <a:srgbClr val="FDA1A2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05057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53544" y="0"/>
            <a:ext cx="7638455" cy="6858000"/>
          </a:xfrm>
          <a:prstGeom prst="rect">
            <a:avLst/>
          </a:prstGeom>
          <a:solidFill>
            <a:srgbClr val="FC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rapezoid 3"/>
          <p:cNvSpPr/>
          <p:nvPr/>
        </p:nvSpPr>
        <p:spPr>
          <a:xfrm>
            <a:off x="-1" y="0"/>
            <a:ext cx="8327571" cy="6858000"/>
          </a:xfrm>
          <a:custGeom>
            <a:avLst/>
            <a:gdLst>
              <a:gd name="connsiteX0" fmla="*/ 0 w 8940800"/>
              <a:gd name="connsiteY0" fmla="*/ 6176962 h 6176962"/>
              <a:gd name="connsiteX1" fmla="*/ 0 w 8940800"/>
              <a:gd name="connsiteY1" fmla="*/ 0 h 6176962"/>
              <a:gd name="connsiteX2" fmla="*/ 8940800 w 8940800"/>
              <a:gd name="connsiteY2" fmla="*/ 0 h 6176962"/>
              <a:gd name="connsiteX3" fmla="*/ 8940800 w 8940800"/>
              <a:gd name="connsiteY3" fmla="*/ 6176962 h 6176962"/>
              <a:gd name="connsiteX4" fmla="*/ 0 w 8940800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8940800 w 12180711"/>
              <a:gd name="connsiteY3" fmla="*/ 6176962 h 6176962"/>
              <a:gd name="connsiteX4" fmla="*/ 0 w 12180711"/>
              <a:gd name="connsiteY4" fmla="*/ 6176962 h 6176962"/>
              <a:gd name="connsiteX0" fmla="*/ 0 w 12180711"/>
              <a:gd name="connsiteY0" fmla="*/ 6176962 h 6176962"/>
              <a:gd name="connsiteX1" fmla="*/ 0 w 12180711"/>
              <a:gd name="connsiteY1" fmla="*/ 0 h 6176962"/>
              <a:gd name="connsiteX2" fmla="*/ 12180711 w 12180711"/>
              <a:gd name="connsiteY2" fmla="*/ 0 h 6176962"/>
              <a:gd name="connsiteX3" fmla="*/ 5012267 w 12180711"/>
              <a:gd name="connsiteY3" fmla="*/ 6176962 h 6176962"/>
              <a:gd name="connsiteX4" fmla="*/ 0 w 12180711"/>
              <a:gd name="connsiteY4" fmla="*/ 6176962 h 6176962"/>
              <a:gd name="connsiteX0" fmla="*/ 0 w 9045626"/>
              <a:gd name="connsiteY0" fmla="*/ 6176962 h 6176962"/>
              <a:gd name="connsiteX1" fmla="*/ 0 w 9045626"/>
              <a:gd name="connsiteY1" fmla="*/ 0 h 6176962"/>
              <a:gd name="connsiteX2" fmla="*/ 9045626 w 9045626"/>
              <a:gd name="connsiteY2" fmla="*/ 0 h 6176962"/>
              <a:gd name="connsiteX3" fmla="*/ 5012267 w 9045626"/>
              <a:gd name="connsiteY3" fmla="*/ 6176962 h 6176962"/>
              <a:gd name="connsiteX4" fmla="*/ 0 w 9045626"/>
              <a:gd name="connsiteY4" fmla="*/ 6176962 h 617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5626" h="6176962">
                <a:moveTo>
                  <a:pt x="0" y="6176962"/>
                </a:moveTo>
                <a:lnTo>
                  <a:pt x="0" y="0"/>
                </a:lnTo>
                <a:lnTo>
                  <a:pt x="9045626" y="0"/>
                </a:lnTo>
                <a:lnTo>
                  <a:pt x="5012267" y="6176962"/>
                </a:lnTo>
                <a:lnTo>
                  <a:pt x="0" y="6176962"/>
                </a:lnTo>
                <a:close/>
              </a:path>
            </a:pathLst>
          </a:custGeom>
          <a:solidFill>
            <a:srgbClr val="1A2B36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0" y="114300"/>
            <a:ext cx="12192000" cy="612298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03200" dist="127000" dir="39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832" y="41119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1A2B36"/>
                </a:solidFill>
                <a:latin typeface="Open Sans Condensed" charset="0"/>
                <a:ea typeface="Open Sans Condensed" charset="0"/>
                <a:cs typeface="Open Sans Condensed" charset="0"/>
              </a:rPr>
              <a:t>Corporate Analysis Summary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034" y="6414053"/>
            <a:ext cx="1313993" cy="26717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86663" y="2235334"/>
            <a:ext cx="2421806" cy="45719"/>
          </a:xfrm>
          <a:prstGeom prst="rect">
            <a:avLst/>
          </a:prstGeom>
          <a:solidFill>
            <a:srgbClr val="FD4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658258"/>
              </p:ext>
            </p:extLst>
          </p:nvPr>
        </p:nvGraphicFramePr>
        <p:xfrm>
          <a:off x="976007" y="2391663"/>
          <a:ext cx="9913742" cy="31459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913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789798">
                <a:tc>
                  <a:txBody>
                    <a:bodyPr/>
                    <a:lstStyle/>
                    <a:p>
                      <a:pPr rtl="0"/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Key Learnings</a:t>
                      </a:r>
                      <a:endParaRPr lang="en-US" sz="1200" b="0" i="0" dirty="0"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  <a:t/>
                      </a:r>
                      <a:br>
                        <a:rPr lang="en-US" sz="1200" b="0" i="0" dirty="0">
                          <a:latin typeface="Helvetica" charset="0"/>
                          <a:ea typeface="Helvetica" charset="0"/>
                          <a:cs typeface="Helvetica" charset="0"/>
                        </a:rPr>
                      </a:b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765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Opportunities</a:t>
                      </a:r>
                      <a:endParaRPr lang="en-US" sz="1200" b="0" i="0" dirty="0">
                        <a:solidFill>
                          <a:schemeClr val="bg2">
                            <a:lumMod val="50000"/>
                          </a:schemeClr>
                        </a:solidFill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Threats</a:t>
                      </a:r>
                      <a:endParaRPr lang="en-US" sz="15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97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Next Step</a:t>
                      </a:r>
                      <a:endParaRPr lang="en-US" sz="1200" b="0" i="0" dirty="0">
                        <a:ln>
                          <a:solidFill>
                            <a:schemeClr val="tx1"/>
                          </a:solidFill>
                        </a:ln>
                        <a:noFill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L="75380" marR="75380" marT="37690" marB="376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9165"/>
              </p:ext>
            </p:extLst>
          </p:nvPr>
        </p:nvGraphicFramePr>
        <p:xfrm>
          <a:off x="722616" y="1861384"/>
          <a:ext cx="2624258" cy="440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425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440405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 </a:t>
                      </a:r>
                      <a:r>
                        <a:rPr lang="en-US" sz="1800" b="0" i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COMPETITOR</a:t>
                      </a:r>
                      <a:r>
                        <a:rPr lang="en-US" sz="1800" b="0" i="0" baseline="0" dirty="0">
                          <a:solidFill>
                            <a:srgbClr val="FD4B4D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n-US" sz="1800" b="0" i="0" baseline="0" dirty="0">
                          <a:solidFill>
                            <a:srgbClr val="FDA1A2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  <a:endParaRPr lang="en-US" sz="1800" b="0" i="0" dirty="0">
                        <a:solidFill>
                          <a:srgbClr val="FDA1A2"/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752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C4243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petitive Analysis template" id="{A8C5EAB7-7475-B141-B5C6-226EADFB038C}" vid="{83E4F412-47DF-2C49-9D1E-36C4EBB15F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3093</TotalTime>
  <Words>95</Words>
  <Application>Microsoft Macintosh PowerPoint</Application>
  <PresentationFormat>Widescreen</PresentationFormat>
  <Paragraphs>55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Helvetica</vt:lpstr>
      <vt:lpstr>Helvetica Light</vt:lpstr>
      <vt:lpstr>Helvetica Neue Light</vt:lpstr>
      <vt:lpstr>Open Sans Condensed</vt:lpstr>
      <vt:lpstr>Office Theme</vt:lpstr>
      <vt:lpstr>PowerPoint Presentation</vt:lpstr>
      <vt:lpstr>Competitor Overview</vt:lpstr>
      <vt:lpstr>Organizational Structure</vt:lpstr>
      <vt:lpstr>Key Financials</vt:lpstr>
      <vt:lpstr>Corporate Analysis Summary</vt:lpstr>
      <vt:lpstr>Corporate Analysis Summary</vt:lpstr>
      <vt:lpstr>Corporate Analysis Summary</vt:lpstr>
    </vt:vector>
  </TitlesOfParts>
  <Manager/>
  <Company>Kompyte</Company>
  <LinksUpToDate>false</LinksUpToDate>
  <SharedDoc>false</SharedDoc>
  <HyperlinkBase/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COMPETITIVE OVERVIEW TEMPLATE</dc:title>
  <dc:subject/>
  <dc:creator>Konstantina</dc:creator>
  <cp:keywords>competitor template</cp:keywords>
  <dc:description/>
  <cp:lastModifiedBy>Konstantina</cp:lastModifiedBy>
  <cp:revision>182</cp:revision>
  <cp:lastPrinted>2019-07-04T09:07:30Z</cp:lastPrinted>
  <dcterms:created xsi:type="dcterms:W3CDTF">2017-12-19T15:34:01Z</dcterms:created>
  <dcterms:modified xsi:type="dcterms:W3CDTF">2019-07-04T11:26:17Z</dcterms:modified>
  <cp:category/>
</cp:coreProperties>
</file>